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99" r:id="rId3"/>
    <p:sldId id="298" r:id="rId4"/>
    <p:sldId id="258" r:id="rId5"/>
    <p:sldId id="283" r:id="rId6"/>
    <p:sldId id="261" r:id="rId7"/>
    <p:sldId id="275" r:id="rId8"/>
    <p:sldId id="294" r:id="rId9"/>
    <p:sldId id="276" r:id="rId10"/>
    <p:sldId id="295" r:id="rId11"/>
    <p:sldId id="292" r:id="rId12"/>
    <p:sldId id="277" r:id="rId13"/>
    <p:sldId id="278" r:id="rId14"/>
    <p:sldId id="296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8T19:20:49.9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8T19:21:36.97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9E0A-82EF-D449-9B85-C9057E45F761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FD27-6DAD-6840-9549-B0225FF8C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-summary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F0502020204030204" pitchFamily="34" charset="0"/>
              </a:rPr>
              <a:t>Image of letters, free for use under the </a:t>
            </a:r>
            <a:r>
              <a:rPr lang="en-GB" b="0" i="0" dirty="0" err="1">
                <a:effectLst/>
                <a:latin typeface="Open Sans" panose="020F0502020204030204" pitchFamily="34" charset="0"/>
              </a:rPr>
              <a:t>Pixabay</a:t>
            </a:r>
            <a:r>
              <a:rPr lang="en-GB" b="0" i="0" dirty="0">
                <a:effectLst/>
                <a:latin typeface="Open Sans" panose="020F0502020204030204" pitchFamily="34" charset="0"/>
              </a:rPr>
              <a:t> </a:t>
            </a:r>
            <a:r>
              <a:rPr lang="en-GB" b="1" i="0" u="sng" dirty="0">
                <a:effectLst/>
                <a:latin typeface="Open Sans" panose="020F0502020204030204" pitchFamily="34" charset="0"/>
                <a:hlinkClick r:id="rId3"/>
              </a:rPr>
              <a:t>Content License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9E43-3A2A-9B63-2EA4-5BE13C6F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902E4-DB93-659E-1930-1411BDD87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7D7C9-C607-BD14-3901-F81799AE2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Portrait of a boy, British eighteenth century; https://</a:t>
            </a:r>
            <a:r>
              <a:rPr lang="en-US" dirty="0" err="1"/>
              <a:t>www.mutualart.com</a:t>
            </a:r>
            <a:r>
              <a:rPr lang="en-US" dirty="0"/>
              <a:t>/Artwork/Portrait-of-a-boy--half-length--in-a-</a:t>
            </a:r>
            <a:r>
              <a:rPr lang="en-US" dirty="0" err="1"/>
              <a:t>whi</a:t>
            </a:r>
            <a:r>
              <a:rPr lang="en-US" dirty="0"/>
              <a:t>/52FF99DC71A7C835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Woman Writing a Letter,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Pietro Antonio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(Italian, 1707-1762), c. 1755-60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8F1EC-57B7-B64F-116A-D5F042BCA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East Prospect of Birmingham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(1732), engraving by William Westley (Wikimedia Commons, public domain) https://commons.wikimedia.org/wiki/File:Westley---East-Prospect-of-Birmingham-1732.jpg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‘Henry Hoare (1784–1836), Son of Sir Richard Colt Hoare, as a Boy, Writing a Letter’, by Samuel Woodforde, 732202 - National Trust (Wikimedia Commons, public domain) https://commons.wikimedia.org/wiki/File:Samuel_Woodforde_(1763-1817)_-_Henry_Hoare_(1784%E2%80%931836),_Son_of_Sir_Richard_Colt_Hoare,_as_a_Boy,_Writing_a_Letter_-_732202_-_National_Trust.jpg</a:t>
            </a:r>
          </a:p>
          <a:p>
            <a:pPr algn="l"/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'Young Girl Writing a Love Letter' by Pietro Antonio Rotari, Norton Simon Museum (Wikimedia Commons, public domain) https://commons.wikimedia.org/wiki/File:%27Young_Girl_Writing_a_Love_Letter%27_by_Pietro_Antonio_Rotari,_Norton_Simon_Museum.JPG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statue of Boulton, Watt and Murdoch, </a:t>
            </a:r>
            <a:r>
              <a:rPr lang="en-US" dirty="0" err="1"/>
              <a:t>Oosoom</a:t>
            </a:r>
            <a:r>
              <a:rPr lang="en-US" dirty="0"/>
              <a:t> at English Wikipedia (Wikimedia Commons,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licensed under the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license) https://commons.wikimedia.org/wiki/File:Boulton,_Watt_and_Murdoch.jpg</a:t>
            </a: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Portrait of James Watt by Henry Howard, National Portrait Gallery, London (Wikimedia Commons, public domain) https://commons.wikimedia.org/wiki/File:James_Watt_by_Henry_Howard.jpg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Google Maps, </a:t>
            </a:r>
            <a:r>
              <a:rPr lang="en-GB" b="0" i="0" dirty="0">
                <a:solidFill>
                  <a:srgbClr val="5F6368"/>
                </a:solidFill>
                <a:effectLst/>
                <a:latin typeface="Google Sans Text"/>
              </a:rPr>
              <a:t>Map data ©2025 Google</a:t>
            </a:r>
            <a:endParaRPr lang="en-GB" dirty="0"/>
          </a:p>
          <a:p>
            <a:r>
              <a:rPr lang="en-GB" dirty="0"/>
              <a:t>https://about.google/brand-resource-center/products-and-services/geo-guidelines/#required-attribution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‘Henry Hoare (1784–1836), Son of Sir Richard Colt Hoare, as a Boy, Writing a Letter’, by Samuel Woodforde, 732202 - National Trust (Wikimedia Commons, public domain) https://commons.wikimedia.org/wiki/File:Samuel_Woodforde_(1763-1817)_-_Henry_Hoare_(1784%E2%80%931836),_Son_of_Sir_Richard_Colt_Hoare,_as_a_Boy,_Writing_a_Letter_-_732202_-_National_Trust.jpg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2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0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455F4-49A7-E62B-73A9-FAF6692F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92736-FDE9-884B-880D-2849BE2E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8945"/>
            <a:ext cx="9144000" cy="1450259"/>
          </a:xfrm>
        </p:spPr>
        <p:txBody>
          <a:bodyPr>
            <a:normAutofit fontScale="90000"/>
          </a:bodyPr>
          <a:lstStyle/>
          <a:p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Letters!</a:t>
            </a:r>
          </a:p>
        </p:txBody>
      </p:sp>
    </p:spTree>
    <p:extLst>
      <p:ext uri="{BB962C8B-B14F-4D97-AF65-F5344CB8AC3E}">
        <p14:creationId xmlns:p14="http://schemas.microsoft.com/office/powerpoint/2010/main" val="184197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588A1-02B7-0543-611E-3893F1AE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A7169-E31A-9B12-B809-259ECBB4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71" t="25178" r="28345" b="7568"/>
          <a:stretch/>
        </p:blipFill>
        <p:spPr>
          <a:xfrm>
            <a:off x="3286897" y="-35361"/>
            <a:ext cx="5688227" cy="6945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C068F1-346D-E775-CC86-399B254B64E9}"/>
                  </a:ext>
                </a:extLst>
              </p14:cNvPr>
              <p14:cNvContentPartPr/>
              <p14:nvPr/>
            </p14:nvContentPartPr>
            <p14:xfrm>
              <a:off x="6129136" y="395373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C068F1-346D-E775-CC86-399B254B6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136" y="389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6EF862-316B-7760-3E24-4C54836346AF}"/>
                  </a:ext>
                </a:extLst>
              </p14:cNvPr>
              <p14:cNvContentPartPr/>
              <p14:nvPr/>
            </p14:nvContentPartPr>
            <p14:xfrm>
              <a:off x="4238056" y="616521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6EF862-316B-7760-3E24-4C5483634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5416" y="610221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47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9DEF-BE20-8472-98D8-AF8FC35A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655F-C129-B8D1-82AF-5357F39A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Imagine you are James Watt Sr. </a:t>
            </a:r>
          </a:p>
          <a:p>
            <a:pPr marL="0" indent="0">
              <a:buNone/>
            </a:pPr>
            <a:r>
              <a:rPr lang="en-GB" sz="3600" dirty="0"/>
              <a:t>Write a short reply to your son’s letter:</a:t>
            </a:r>
          </a:p>
          <a:p>
            <a:pPr marL="0" indent="0">
              <a:buNone/>
            </a:pPr>
            <a:endParaRPr lang="en-GB" sz="3400" dirty="0"/>
          </a:p>
          <a:p>
            <a:pPr lvl="1"/>
            <a:r>
              <a:rPr lang="en-GB" sz="3200" dirty="0"/>
              <a:t>How will you begin? (Remember the place and date!)</a:t>
            </a:r>
          </a:p>
          <a:p>
            <a:pPr lvl="1"/>
            <a:r>
              <a:rPr lang="en-GB" sz="3200" dirty="0"/>
              <a:t>How are you feeling?</a:t>
            </a:r>
          </a:p>
          <a:p>
            <a:pPr lvl="1"/>
            <a:r>
              <a:rPr lang="en-GB" sz="3200" dirty="0"/>
              <a:t>What do you want to say?</a:t>
            </a:r>
          </a:p>
          <a:p>
            <a:pPr lvl="1"/>
            <a:r>
              <a:rPr lang="en-GB" sz="3200" dirty="0"/>
              <a:t>How will you end the letter?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C5145-0988-59A3-99B9-C9ADCB6E1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0826" y="-422190"/>
            <a:ext cx="4020709" cy="40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C41E-1BF8-5BE1-9A9C-6DCC3B92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38B70-FFE7-2BF8-5477-518034E31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3529" t="10348" r="4463" b="7134"/>
          <a:stretch/>
        </p:blipFill>
        <p:spPr>
          <a:xfrm>
            <a:off x="3875266" y="0"/>
            <a:ext cx="573500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1807B-008F-8269-21E8-4EB3D74A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31" t="14179" r="54185" b="16626"/>
          <a:stretch/>
        </p:blipFill>
        <p:spPr>
          <a:xfrm>
            <a:off x="802887" y="3429000"/>
            <a:ext cx="2977377" cy="3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F3D4-A061-5EDF-748E-46359F14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E22B8-6CDC-9967-46F8-06794FC9E026}"/>
              </a:ext>
            </a:extLst>
          </p:cNvPr>
          <p:cNvSpPr txBox="1"/>
          <p:nvPr/>
        </p:nvSpPr>
        <p:spPr>
          <a:xfrm>
            <a:off x="3724229" y="-49173"/>
            <a:ext cx="56178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/>
              <a:t>	Winson Green </a:t>
            </a:r>
            <a:r>
              <a:rPr lang="en-GB" dirty="0" err="1"/>
              <a:t>Dec</a:t>
            </a:r>
            <a:r>
              <a:rPr lang="en-GB" baseline="30000" dirty="0" err="1"/>
              <a:t>r</a:t>
            </a:r>
            <a:r>
              <a:rPr lang="en-GB" dirty="0"/>
              <a:t> 13</a:t>
            </a:r>
            <a:r>
              <a:rPr lang="en-GB" baseline="30000" dirty="0"/>
              <a:t>th</a:t>
            </a:r>
            <a:r>
              <a:rPr lang="en-GB" dirty="0"/>
              <a:t> 1779</a:t>
            </a:r>
            <a:br>
              <a:rPr lang="en-GB" dirty="0"/>
            </a:br>
            <a:r>
              <a:rPr lang="en-GB" dirty="0" err="1"/>
              <a:t>Hon</a:t>
            </a:r>
            <a:r>
              <a:rPr lang="en-GB" baseline="30000" dirty="0" err="1"/>
              <a:t>d</a:t>
            </a:r>
            <a:r>
              <a:rPr lang="en-GB" dirty="0"/>
              <a:t> Papa</a:t>
            </a:r>
            <a:br>
              <a:rPr lang="en-GB" dirty="0"/>
            </a:br>
            <a:r>
              <a:rPr lang="en-GB" dirty="0"/>
              <a:t>I write these few Lines with pleasure</a:t>
            </a:r>
            <a:br>
              <a:rPr lang="en-GB" dirty="0"/>
            </a:br>
            <a:r>
              <a:rPr lang="en-GB" dirty="0"/>
              <a:t>to inform you that I and all Friends at Birmingham</a:t>
            </a:r>
            <a:br>
              <a:rPr lang="en-GB" dirty="0"/>
            </a:br>
            <a:r>
              <a:rPr lang="en-GB" dirty="0"/>
              <a:t>are well. - My Mamma has not </a:t>
            </a:r>
          </a:p>
          <a:p>
            <a:pPr fontAlgn="base"/>
            <a:r>
              <a:rPr lang="en-GB" dirty="0"/>
              <a:t>wrote to me and therefore I can give you no</a:t>
            </a:r>
            <a:br>
              <a:rPr lang="en-GB" dirty="0"/>
            </a:br>
            <a:r>
              <a:rPr lang="en-GB" dirty="0"/>
              <a:t>information about her. - In the Letter</a:t>
            </a:r>
            <a:br>
              <a:rPr lang="en-GB" dirty="0"/>
            </a:br>
            <a:r>
              <a:rPr lang="en-GB" dirty="0"/>
              <a:t>that you sent me, I observed that you was</a:t>
            </a:r>
            <a:br>
              <a:rPr lang="en-GB" dirty="0"/>
            </a:br>
            <a:r>
              <a:rPr lang="en-GB" dirty="0"/>
              <a:t>not pleased with my writing but I hope this</a:t>
            </a:r>
            <a:br>
              <a:rPr lang="en-GB" dirty="0"/>
            </a:br>
            <a:r>
              <a:rPr lang="en-GB" dirty="0"/>
              <a:t>will give you more satisfaction. - I</a:t>
            </a:r>
            <a:br>
              <a:rPr lang="en-GB" dirty="0"/>
            </a:br>
            <a:r>
              <a:rPr lang="en-GB" dirty="0"/>
              <a:t>hope my improvement in Latin will please</a:t>
            </a:r>
            <a:br>
              <a:rPr lang="en-GB" dirty="0"/>
            </a:br>
            <a:r>
              <a:rPr lang="en-GB" dirty="0"/>
              <a:t>you […]</a:t>
            </a:r>
            <a:br>
              <a:rPr lang="en-GB" dirty="0"/>
            </a:br>
            <a:r>
              <a:rPr lang="en-GB" dirty="0"/>
              <a:t>	I am sorry to hear that you</a:t>
            </a:r>
            <a:br>
              <a:rPr lang="en-GB" dirty="0"/>
            </a:br>
            <a:r>
              <a:rPr lang="en-GB" dirty="0"/>
              <a:t>cannot be at home before the Holydays, but M</a:t>
            </a:r>
            <a:r>
              <a:rPr lang="en-GB" baseline="30000" dirty="0"/>
              <a:t>r</a:t>
            </a:r>
            <a:br>
              <a:rPr lang="en-GB" baseline="30000" dirty="0"/>
            </a:br>
            <a:r>
              <a:rPr lang="en-GB" dirty="0"/>
              <a:t>Kerr has been so good as to desire me to spend</a:t>
            </a:r>
            <a:br>
              <a:rPr lang="en-GB" dirty="0"/>
            </a:br>
            <a:r>
              <a:rPr lang="en-GB" dirty="0"/>
              <a:t>them with him. -</a:t>
            </a:r>
            <a:br>
              <a:rPr lang="en-GB" dirty="0"/>
            </a:br>
            <a:r>
              <a:rPr lang="en-GB" dirty="0"/>
              <a:t>	I shall go two hours every</a:t>
            </a:r>
            <a:br>
              <a:rPr lang="en-GB" dirty="0"/>
            </a:br>
            <a:r>
              <a:rPr lang="en-GB" dirty="0"/>
              <a:t>day to M</a:t>
            </a:r>
            <a:r>
              <a:rPr lang="en-GB" baseline="30000" dirty="0"/>
              <a:t>r </a:t>
            </a:r>
            <a:r>
              <a:rPr lang="en-GB" dirty="0"/>
              <a:t>Playfair to draw, in which I hope</a:t>
            </a:r>
            <a:br>
              <a:rPr lang="en-GB" dirty="0"/>
            </a:br>
            <a:r>
              <a:rPr lang="en-GB" dirty="0"/>
              <a:t>my improvements will be sufficient to please</a:t>
            </a:r>
            <a:br>
              <a:rPr lang="en-GB" dirty="0"/>
            </a:br>
            <a:r>
              <a:rPr lang="en-GB" dirty="0"/>
              <a:t>you. - Please to give my compliments</a:t>
            </a:r>
            <a:br>
              <a:rPr lang="en-GB" dirty="0"/>
            </a:br>
            <a:r>
              <a:rPr lang="en-GB" dirty="0"/>
              <a:t>To M</a:t>
            </a:r>
            <a:r>
              <a:rPr lang="en-GB" baseline="30000" dirty="0"/>
              <a:t>r  </a:t>
            </a:r>
            <a:r>
              <a:rPr lang="en-GB" dirty="0"/>
              <a:t>Boulton. -</a:t>
            </a:r>
            <a:br>
              <a:rPr lang="en-GB" dirty="0"/>
            </a:br>
            <a:r>
              <a:rPr lang="en-GB" dirty="0"/>
              <a:t>I am </a:t>
            </a:r>
            <a:br>
              <a:rPr lang="en-GB" dirty="0"/>
            </a:br>
            <a:r>
              <a:rPr lang="en-GB" dirty="0"/>
              <a:t>	Your dutiful Son</a:t>
            </a:r>
            <a:br>
              <a:rPr lang="en-GB" dirty="0"/>
            </a:br>
            <a:r>
              <a:rPr lang="en-GB" dirty="0"/>
              <a:t>	James Watt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9A2D-EDC7-43EA-E27E-2E117CCC9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324"/>
            <a:ext cx="8488680" cy="512663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4800" dirty="0"/>
              <a:t>How have James’ plans changed?</a:t>
            </a:r>
          </a:p>
          <a:p>
            <a:pPr>
              <a:spcAft>
                <a:spcPts val="2400"/>
              </a:spcAft>
            </a:pPr>
            <a:r>
              <a:rPr lang="en-GB" sz="4800" dirty="0"/>
              <a:t>What subjects is James studying at school?</a:t>
            </a:r>
          </a:p>
          <a:p>
            <a:pPr>
              <a:spcAft>
                <a:spcPts val="2400"/>
              </a:spcAft>
            </a:pPr>
            <a:r>
              <a:rPr lang="en-GB" sz="4800" dirty="0"/>
              <a:t>Can you find any strange spellings or grammar?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AFBC6-BA8B-EEF1-0654-A1B8BA8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9519">
            <a:off x="8847438" y="0"/>
            <a:ext cx="3459892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9004-E106-3917-41CB-C53E22BD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463D39-5C7B-AD8D-207A-84B23AC53845}"/>
              </a:ext>
            </a:extLst>
          </p:cNvPr>
          <p:cNvSpPr txBox="1"/>
          <p:nvPr/>
        </p:nvSpPr>
        <p:spPr>
          <a:xfrm>
            <a:off x="838200" y="869261"/>
            <a:ext cx="50806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200" dirty="0">
                <a:solidFill>
                  <a:prstClr val="white"/>
                </a:solidFill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How do letters compare with phone calls, texts and social media?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420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kumimoji="0" lang="en-GB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Are there any benefits to letters?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8F510-9494-ED84-3426-E293B30EB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48" y="13129"/>
            <a:ext cx="5683252" cy="6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203A-981D-02AA-0EEE-B47489E5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0627-FD13-C322-E934-B1F8809C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82"/>
            <a:ext cx="10515600" cy="1325563"/>
          </a:xfrm>
        </p:spPr>
        <p:txBody>
          <a:bodyPr/>
          <a:lstStyle/>
          <a:p>
            <a:r>
              <a:rPr lang="en-US" b="1" dirty="0"/>
              <a:t>Aims: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DB4D6-5007-11FA-FC4B-DCCE3993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821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read and understand letters written                         in the 18</a:t>
            </a:r>
            <a:r>
              <a:rPr lang="en-GB" sz="36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century (or 1700s)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write our own letter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compare communication in the past and present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370B7-CDBE-112A-A633-2BAD134E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810" y="47239"/>
            <a:ext cx="2992523" cy="29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8546A8-84D8-B491-02F9-3E3905C9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389"/>
            <a:ext cx="12192000" cy="58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DF7C-95D2-714D-AF1C-97BC2868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A16E3-1A4A-4D45-B29A-CEF147C3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1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9082" y="17336"/>
            <a:ext cx="5521398" cy="68465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25565-E8F0-6C62-9D79-C559855B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2BF2B0-C9B9-0299-D4C8-CF31E507C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0" y="32127"/>
            <a:ext cx="5683252" cy="6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C994BD-F2DF-C647-9F91-B89CB4506046}"/>
              </a:ext>
            </a:extLst>
          </p:cNvPr>
          <p:cNvSpPr txBox="1"/>
          <p:nvPr/>
        </p:nvSpPr>
        <p:spPr>
          <a:xfrm>
            <a:off x="719881" y="4459992"/>
            <a:ext cx="277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James Watt: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73B22-5DCF-2430-CA61-4AAD08591E86}"/>
              </a:ext>
            </a:extLst>
          </p:cNvPr>
          <p:cNvSpPr txBox="1"/>
          <p:nvPr/>
        </p:nvSpPr>
        <p:spPr>
          <a:xfrm>
            <a:off x="719881" y="5044767"/>
            <a:ext cx="2457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engineer and scientist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6C2AC0-50A2-7CAF-6599-4C7BF10C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6FC5E-9BB8-A701-06E9-2203DD86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-1"/>
            <a:ext cx="7482840" cy="68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artwork listed in title parameter on this page">
            <a:extLst>
              <a:ext uri="{FF2B5EF4-FFF2-40B4-BE49-F238E27FC236}">
                <a16:creationId xmlns:a16="http://schemas.microsoft.com/office/drawing/2014/main" id="{4BA18C90-B787-4F2B-D55A-F1B7CD54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1" y="0"/>
            <a:ext cx="3165987" cy="4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9A8BD9-0EFD-AFB3-D13E-729FD0D1E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26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4955" r="9719" b="14054"/>
          <a:stretch/>
        </p:blipFill>
        <p:spPr bwMode="auto">
          <a:xfrm>
            <a:off x="3958683" y="-1639"/>
            <a:ext cx="6060307" cy="68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54BA1-B632-8BD7-343C-DC6D7C17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31" t="14179" r="54185" b="16626"/>
          <a:stretch/>
        </p:blipFill>
        <p:spPr>
          <a:xfrm>
            <a:off x="825189" y="3296111"/>
            <a:ext cx="2977377" cy="3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DC510-2620-8F79-BCA5-C81AE888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5-D7A8-9210-BBFD-D05F57BDF337}"/>
              </a:ext>
            </a:extLst>
          </p:cNvPr>
          <p:cNvSpPr txBox="1"/>
          <p:nvPr/>
        </p:nvSpPr>
        <p:spPr>
          <a:xfrm>
            <a:off x="2457450" y="80010"/>
            <a:ext cx="838581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400" dirty="0"/>
              <a:t>Winson Green. November 22</a:t>
            </a:r>
            <a:r>
              <a:rPr lang="en-GB" sz="2400" baseline="30000" dirty="0"/>
              <a:t>d</a:t>
            </a:r>
            <a:r>
              <a:rPr lang="en-GB" sz="2400" dirty="0"/>
              <a:t> 1779</a:t>
            </a:r>
          </a:p>
          <a:p>
            <a:pPr algn="ctr" fontAlgn="base"/>
            <a:endParaRPr lang="en-GB" sz="2400" dirty="0"/>
          </a:p>
          <a:p>
            <a:pPr fontAlgn="base"/>
            <a:r>
              <a:rPr lang="en-GB" sz="2400" dirty="0" err="1"/>
              <a:t>Hon</a:t>
            </a:r>
            <a:r>
              <a:rPr lang="en-GB" sz="2400" baseline="30000" dirty="0" err="1"/>
              <a:t>d</a:t>
            </a:r>
            <a:r>
              <a:rPr lang="en-GB" sz="2400" dirty="0"/>
              <a:t> Papa</a:t>
            </a:r>
            <a:br>
              <a:rPr lang="en-GB" sz="2400" dirty="0"/>
            </a:br>
            <a:r>
              <a:rPr lang="en-GB" sz="2400" dirty="0"/>
              <a:t>	I write these few lines with plea-</a:t>
            </a:r>
            <a:br>
              <a:rPr lang="en-GB" sz="2400" dirty="0"/>
            </a:br>
            <a:r>
              <a:rPr lang="en-GB" sz="2400" dirty="0"/>
              <a:t>sure to inform you that our Christmas Vacation is</a:t>
            </a:r>
            <a:br>
              <a:rPr lang="en-GB" sz="2400" dirty="0"/>
            </a:br>
            <a:r>
              <a:rPr lang="en-GB" sz="2400" dirty="0"/>
              <a:t>drawing nigh, for we break up on the 23</a:t>
            </a:r>
            <a:r>
              <a:rPr lang="en-GB" sz="2400" baseline="30000" dirty="0"/>
              <a:t>d</a:t>
            </a:r>
            <a:r>
              <a:rPr lang="en-GB" sz="2400" dirty="0"/>
              <a:t> of next month</a:t>
            </a:r>
            <a:br>
              <a:rPr lang="en-GB" sz="2400" dirty="0"/>
            </a:br>
            <a:r>
              <a:rPr lang="en-GB" sz="2400" dirty="0"/>
              <a:t>	I am at this time in good health as</a:t>
            </a:r>
            <a:br>
              <a:rPr lang="en-GB" sz="2400" dirty="0"/>
            </a:br>
            <a:r>
              <a:rPr lang="en-GB" sz="2400" dirty="0"/>
              <a:t>are all friends at Birmingham and I shall be</a:t>
            </a:r>
            <a:br>
              <a:rPr lang="en-GB" sz="2400" dirty="0"/>
            </a:br>
            <a:r>
              <a:rPr lang="en-GB" sz="2400" dirty="0"/>
              <a:t>very glad to hear the same respecting yourself.</a:t>
            </a:r>
            <a:br>
              <a:rPr lang="en-GB" sz="2400" dirty="0"/>
            </a:br>
            <a:r>
              <a:rPr lang="en-GB" sz="2400" dirty="0"/>
              <a:t>	My Sister joins in love to you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 err="1"/>
              <a:t>Hon</a:t>
            </a:r>
            <a:r>
              <a:rPr lang="en-GB" sz="2400" baseline="30000" dirty="0" err="1"/>
              <a:t>d</a:t>
            </a:r>
            <a:r>
              <a:rPr lang="en-GB" sz="2400" dirty="0"/>
              <a:t> Papa</a:t>
            </a:r>
            <a:br>
              <a:rPr lang="en-GB" sz="2400" dirty="0"/>
            </a:br>
            <a:r>
              <a:rPr lang="en-GB" sz="2400" dirty="0"/>
              <a:t>	Your dutiful Son</a:t>
            </a:r>
            <a:br>
              <a:rPr lang="en-GB" sz="2400" dirty="0"/>
            </a:br>
            <a:r>
              <a:rPr lang="en-GB" sz="2400" dirty="0"/>
              <a:t>	James Watt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P. S. M</a:t>
            </a:r>
            <a:r>
              <a:rPr lang="en-GB" sz="2400" baseline="30000" dirty="0"/>
              <a:t>r</a:t>
            </a:r>
            <a:r>
              <a:rPr lang="en-GB" sz="2400" dirty="0"/>
              <a:t> Kerr and Anderson desire their</a:t>
            </a:r>
            <a:br>
              <a:rPr lang="en-GB" sz="2400" dirty="0"/>
            </a:br>
            <a:r>
              <a:rPr lang="en-GB" sz="2400" dirty="0"/>
              <a:t>compliments to you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9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B44A-A42D-666E-89C6-AE110423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7B83-DEB4-5FF8-D4D6-99C9F159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9"/>
            <a:ext cx="8519160" cy="52348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4800" dirty="0"/>
              <a:t>What is James’ purpose? (Why is he writing?)</a:t>
            </a:r>
          </a:p>
          <a:p>
            <a:pPr>
              <a:spcAft>
                <a:spcPts val="1800"/>
              </a:spcAft>
            </a:pPr>
            <a:r>
              <a:rPr lang="en-GB" sz="4800" dirty="0"/>
              <a:t>How would you describe his relationship with his father?</a:t>
            </a:r>
          </a:p>
          <a:p>
            <a:pPr>
              <a:spcAft>
                <a:spcPts val="1800"/>
              </a:spcAft>
            </a:pPr>
            <a:r>
              <a:rPr lang="en-GB" sz="4800" dirty="0"/>
              <a:t>Who are Mr Kerr and Mr Anderson?</a:t>
            </a:r>
          </a:p>
          <a:p>
            <a:pPr>
              <a:spcAft>
                <a:spcPts val="1800"/>
              </a:spcAft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C7B77-9A25-81E6-E19E-172D56D6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9519">
            <a:off x="8847438" y="0"/>
            <a:ext cx="3459892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160A-A4F9-4571-F38A-908603FE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9BFB4B-5A91-3AD6-99AF-0EFB98C58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5000" r="6542" b="3833"/>
          <a:stretch/>
        </p:blipFill>
        <p:spPr bwMode="auto">
          <a:xfrm>
            <a:off x="2777769" y="-1"/>
            <a:ext cx="8721090" cy="6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BBB31-2529-6795-DAD5-E8876E70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1" t="14179" r="54185" b="16626"/>
          <a:stretch/>
        </p:blipFill>
        <p:spPr>
          <a:xfrm>
            <a:off x="245325" y="3612995"/>
            <a:ext cx="2250213" cy="24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9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922</Words>
  <Application>Microsoft Office PowerPoint</Application>
  <PresentationFormat>Widescreen</PresentationFormat>
  <Paragraphs>50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Google Sans Text</vt:lpstr>
      <vt:lpstr>Linux Libertine</vt:lpstr>
      <vt:lpstr>Open Sans</vt:lpstr>
      <vt:lpstr>Symbol</vt:lpstr>
      <vt:lpstr>Office Theme</vt:lpstr>
      <vt:lpstr>Letters!</vt:lpstr>
      <vt:lpstr>Aims: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Emma Marshall</cp:lastModifiedBy>
  <cp:revision>50</cp:revision>
  <dcterms:created xsi:type="dcterms:W3CDTF">2022-06-15T10:17:26Z</dcterms:created>
  <dcterms:modified xsi:type="dcterms:W3CDTF">2025-06-01T14:16:53Z</dcterms:modified>
</cp:coreProperties>
</file>